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71" r:id="rId6"/>
    <p:sldId id="272" r:id="rId7"/>
    <p:sldId id="273" r:id="rId8"/>
    <p:sldId id="258" r:id="rId9"/>
    <p:sldId id="269" r:id="rId10"/>
    <p:sldId id="261" r:id="rId11"/>
    <p:sldId id="265" r:id="rId12"/>
    <p:sldId id="270" r:id="rId13"/>
    <p:sldId id="266" r:id="rId14"/>
    <p:sldId id="26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96"/>
  </p:normalViewPr>
  <p:slideViewPr>
    <p:cSldViewPr snapToGrid="0" snapToObjects="1">
      <p:cViewPr varScale="1">
        <p:scale>
          <a:sx n="104" d="100"/>
          <a:sy n="104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DC5D7-7984-C248-B5CF-E730CCDFF479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E6A3-915F-634A-93CD-B940D14D2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6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749-42D6-1843-9FFA-2AF871E24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A407F-290A-C045-971D-F5200A791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45F3E-8EE2-4F48-9AF7-5B2916C7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2F3E6-BF0A-D940-AD42-6F25F5A4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DF13A-A3DA-284D-A2DC-C1A973E0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3EE4-DA59-D347-89E3-91BC87A9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8F06B-81D2-0D4F-BDF6-8B406DD5A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5490-1D73-D142-B0BE-3B5DA966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8B653-CDB0-8644-938C-428AAD46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83956-FE27-664C-B32B-A4183362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9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A2600-D9F3-1240-BAE3-D8DC98C31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00050-226E-1043-9A89-4D8F95D72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55D7-EFC8-DF4A-AFED-50D72522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BC46B-C488-494A-8DB4-ECD80676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7244-2EA0-254C-AD69-C7BCBE97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1684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5325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397748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874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397748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874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5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A72C-E76A-7546-96D4-DB94EB75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D88EB-D1A1-7245-A189-722F0B54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608CB-8294-CA4B-A895-765C9C93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8CF74-63C6-8740-A27D-0B17D9FB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18C8D-1A5B-6D4D-B976-E94D19E2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E07E-6AAB-6C48-BA7C-120846DE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53D3B-2703-8E42-ABD0-B36A6278A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D103-97BF-6D4C-80DC-0470E749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52443-BC30-294E-8C1C-41B979F6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D4A4-CB36-8943-95CE-D8E40914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9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29A8-36DB-3842-AF36-910F45FD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DC94-EA57-C941-9140-FF93C35D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2A733-A4FC-2F43-B297-90C15C5D6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74ABF-ACC7-6340-BD3E-E6BBA44B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C2235-1005-D548-9CAE-CF4811A6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0531A-95C3-8346-B4B2-84137096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6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39F9-131A-5C4B-B93F-886325ED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2B64D-579F-B246-9992-E43165376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E23B4-7468-B345-B7FA-619C43217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474A1-6DB8-354C-A418-0AC808225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BDCBA-A55A-A34B-83E6-9F2CBD42B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F1C07-D293-9947-B4D7-93265C98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ADB4B-8C8C-A745-A97D-01D37BDA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2C7868-E9D5-B948-96D1-9908DCD8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4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7FF8-06CE-1F44-8A40-AE3E6A73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F0A2E-D6F5-1E47-A160-750FC9B7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A169-9D39-F444-A7DC-CF08983C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02F47-3275-1F48-AB83-20ACA641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4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64F9-6605-D44C-8C38-0E77421A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4BDD3-A965-8447-B4D1-E6A6D4C3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626F5-03BA-434C-993C-3AB752B7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2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6886-1AA1-4745-B548-C41F0B42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013A-8FF9-7F4A-99E2-5BDF89554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9ACEA-A21D-A949-9063-A65685D66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AB416-EE30-1444-BC93-1261DD25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1265-225C-314F-901D-B4162F06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76323-4008-CD43-B876-89458A13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0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1E26-C106-CA4A-B409-1A58F646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583C4-0973-264A-A761-4312C32FA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83A22-0350-E541-99A7-51BBEFFA3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0E14-4A11-7643-9961-52518EEF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B46A8-F483-D24B-A576-2ADC46A1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A962C-31BD-8948-8AD6-61A57BFC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9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F194EA-47C0-0845-AF67-0AE3F33E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09345-FAE5-AE4E-A147-A3F3F3C7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FE23-1CA0-BF4A-AC6E-9FC3A2BB3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2FD3A-AEE2-8347-BBDC-C2C117C15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2538-A5BC-DD4C-AAC4-6809682A5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A388-2907-C24F-83D9-D548E5D4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4EC3-0B60-6C4D-899B-DC8BEDCDA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3225-193D-3843-B735-690620326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BRC 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0DDED-1471-AA4B-AE00-A857CC0C5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10/10/2019</a:t>
            </a:r>
          </a:p>
          <a:p>
            <a:r>
              <a:rPr lang="en-US" dirty="0"/>
              <a:t>Matteo </a:t>
            </a:r>
            <a:r>
              <a:rPr lang="en-US" dirty="0" err="1"/>
              <a:t>Ferla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3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8B81FD-AA11-8447-AA89-076C065C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libraries for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A0D62D-4BF0-1644-A4A3-2E006A1644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are several JS </a:t>
            </a:r>
            <a:r>
              <a:rPr lang="en-US" dirty="0" err="1"/>
              <a:t>libaries</a:t>
            </a:r>
            <a:endParaRPr lang="en-US" dirty="0"/>
          </a:p>
          <a:p>
            <a:pPr lvl="1"/>
            <a:r>
              <a:rPr lang="en-US" dirty="0"/>
              <a:t>NGL</a:t>
            </a:r>
          </a:p>
          <a:p>
            <a:pPr lvl="1"/>
            <a:r>
              <a:rPr lang="en-US" dirty="0"/>
              <a:t>PV</a:t>
            </a:r>
          </a:p>
          <a:p>
            <a:pPr lvl="1"/>
            <a:r>
              <a:rPr lang="en-US" dirty="0" err="1"/>
              <a:t>Jmol.js</a:t>
            </a:r>
            <a:r>
              <a:rPr lang="en-US" dirty="0"/>
              <a:t> (Java Applet)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Implemented on large databases,</a:t>
            </a:r>
            <a:br>
              <a:rPr lang="en-US" dirty="0"/>
            </a:br>
            <a:r>
              <a:rPr lang="en-US" dirty="0"/>
              <a:t>but not academic sites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5251444-DCAC-8B42-AD48-0C6943BB5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69443"/>
            <a:ext cx="5181600" cy="3663702"/>
          </a:xfrm>
        </p:spPr>
      </p:pic>
    </p:spTree>
    <p:extLst>
      <p:ext uri="{BB962C8B-B14F-4D97-AF65-F5344CB8AC3E}">
        <p14:creationId xmlns:p14="http://schemas.microsoft.com/office/powerpoint/2010/main" val="302841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C84744-9C76-BC4E-BDBE-E8BE81BD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User’s journey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11E9EDD-D6D7-5844-9B98-893ACCE3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1357511"/>
            <a:ext cx="8485474" cy="55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3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79E1-9661-294A-B712-376961EC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Interactive: protein controlling links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B2851-3906-7649-8571-739D1FF18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930" y="1825625"/>
            <a:ext cx="9152140" cy="435133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EBB36-7C76-964F-9F2D-93365E53C8E2}"/>
              </a:ext>
            </a:extLst>
          </p:cNvPr>
          <p:cNvSpPr/>
          <p:nvPr/>
        </p:nvSpPr>
        <p:spPr>
          <a:xfrm>
            <a:off x="7840362" y="5844295"/>
            <a:ext cx="630195" cy="308919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ndoor, different, bunch, table&#10;&#10;Description automatically generated">
            <a:extLst>
              <a:ext uri="{FF2B5EF4-FFF2-40B4-BE49-F238E27FC236}">
                <a16:creationId xmlns:a16="http://schemas.microsoft.com/office/drawing/2014/main" id="{D0481A1C-7CC8-4D40-AB59-AB3B6EF1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30" y="3002917"/>
            <a:ext cx="5263917" cy="3284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C9E70D-3045-D34D-8677-6ECF86B84A51}"/>
              </a:ext>
            </a:extLst>
          </p:cNvPr>
          <p:cNvCxnSpPr>
            <a:cxnSpLocks/>
          </p:cNvCxnSpPr>
          <p:nvPr/>
        </p:nvCxnSpPr>
        <p:spPr>
          <a:xfrm flipH="1" flipV="1">
            <a:off x="5060092" y="5251171"/>
            <a:ext cx="2780270" cy="766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14939-18CD-494B-85C2-2A2F8E2DB7F2}"/>
              </a:ext>
            </a:extLst>
          </p:cNvPr>
          <p:cNvSpPr/>
          <p:nvPr/>
        </p:nvSpPr>
        <p:spPr>
          <a:xfrm rot="871690">
            <a:off x="5379122" y="4793984"/>
            <a:ext cx="254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glow rad="101600">
                    <a:schemeClr val="bg1">
                      <a:alpha val="73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AE7899F-95E3-7F40-8236-7180F835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992" y="5860932"/>
            <a:ext cx="909155" cy="9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4DC2-0D96-AB44-8C80-83C11731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“</a:t>
            </a:r>
            <a:r>
              <a:rPr lang="en-US" dirty="0" err="1"/>
              <a:t>prolinks</a:t>
            </a:r>
            <a:r>
              <a:rPr lang="en-US" dirty="0"/>
              <a:t>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3B805E-A11E-5B48-BDA7-D029149F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8" y="1690688"/>
            <a:ext cx="10615613" cy="4821595"/>
          </a:xfrm>
        </p:spPr>
      </p:pic>
    </p:spTree>
    <p:extLst>
      <p:ext uri="{BB962C8B-B14F-4D97-AF65-F5344CB8AC3E}">
        <p14:creationId xmlns:p14="http://schemas.microsoft.com/office/powerpoint/2010/main" val="424046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0B3AA4-C980-F148-9C62-D1F71260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11" name="Online Media 10" descr="Michelaɴɢʟo.mp4">
            <a:hlinkClick r:id="" action="ppaction://media"/>
            <a:extLst>
              <a:ext uri="{FF2B5EF4-FFF2-40B4-BE49-F238E27FC236}">
                <a16:creationId xmlns:a16="http://schemas.microsoft.com/office/drawing/2014/main" id="{B59FC693-BB19-D547-9287-B5577EC83D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4" y="100012"/>
            <a:ext cx="12167016" cy="6657975"/>
          </a:xfrm>
        </p:spPr>
      </p:pic>
    </p:spTree>
    <p:extLst>
      <p:ext uri="{BB962C8B-B14F-4D97-AF65-F5344CB8AC3E}">
        <p14:creationId xmlns:p14="http://schemas.microsoft.com/office/powerpoint/2010/main" val="20585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94AF-D7D8-5247-A0B3-3794330C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061E-CA96-C84A-ABF0-6505F64DD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Wellcome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4567-9DFA-A644-A5C1-7068F2C55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Jenny Tailor</a:t>
            </a:r>
          </a:p>
          <a:p>
            <a:r>
              <a:rPr lang="en-US" dirty="0" err="1"/>
              <a:t>Dimitrios</a:t>
            </a:r>
            <a:r>
              <a:rPr lang="en-US" dirty="0"/>
              <a:t> </a:t>
            </a:r>
            <a:r>
              <a:rPr lang="en-US" dirty="0" err="1"/>
              <a:t>Vavoulis</a:t>
            </a:r>
            <a:endParaRPr lang="en-US" dirty="0"/>
          </a:p>
          <a:p>
            <a:r>
              <a:rPr lang="en-US" dirty="0"/>
              <a:t>Alistair </a:t>
            </a:r>
            <a:r>
              <a:rPr lang="en-US" dirty="0" err="1"/>
              <a:t>Pagnamenta</a:t>
            </a:r>
            <a:endParaRPr lang="en-US" dirty="0"/>
          </a:p>
          <a:p>
            <a:r>
              <a:rPr lang="en-US" dirty="0"/>
              <a:t>Carme Camps</a:t>
            </a:r>
          </a:p>
          <a:p>
            <a:r>
              <a:rPr lang="en-US" dirty="0" err="1"/>
              <a:t>Edoardo</a:t>
            </a:r>
            <a:r>
              <a:rPr lang="en-US" dirty="0"/>
              <a:t> </a:t>
            </a:r>
            <a:r>
              <a:rPr lang="en-US" dirty="0" err="1"/>
              <a:t>Giacopuzzi</a:t>
            </a:r>
            <a:endParaRPr lang="en-US" dirty="0"/>
          </a:p>
          <a:p>
            <a:r>
              <a:rPr lang="en-US" dirty="0"/>
              <a:t>Pamela </a:t>
            </a:r>
            <a:r>
              <a:rPr lang="en-US" dirty="0" err="1"/>
              <a:t>Kaisaki</a:t>
            </a:r>
            <a:endParaRPr lang="en-US" dirty="0"/>
          </a:p>
          <a:p>
            <a:r>
              <a:rPr lang="en-US" dirty="0"/>
              <a:t>DPhil students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A0B04-28B3-864A-B283-A4B14746E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SGC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81548-7CA7-6443-ACCF-C19BFBDB7E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Brian Marsden</a:t>
            </a:r>
          </a:p>
          <a:p>
            <a:r>
              <a:rPr lang="en-US" dirty="0"/>
              <a:t>Leo </a:t>
            </a:r>
            <a:r>
              <a:rPr lang="en-US" dirty="0" err="1"/>
              <a:t>Koukouflis</a:t>
            </a:r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Damerell</a:t>
            </a:r>
            <a:endParaRPr lang="en-US" dirty="0"/>
          </a:p>
          <a:p>
            <a:r>
              <a:rPr lang="en-US" dirty="0"/>
              <a:t>Rebecca Keyser</a:t>
            </a:r>
          </a:p>
          <a:p>
            <a:r>
              <a:rPr lang="en-US" dirty="0"/>
              <a:t>DPhil students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/>
              <a:t>PDB</a:t>
            </a:r>
          </a:p>
          <a:p>
            <a:r>
              <a:rPr lang="en-US" dirty="0"/>
              <a:t>Alex Rose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9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7926-55A0-9144-8B1D-30241470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CB2B4-1512-D44B-9E90-2DFE40E58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Michelaɴɢʟo</a:t>
            </a:r>
            <a:endParaRPr lang="en-US" dirty="0"/>
          </a:p>
          <a:p>
            <a:pPr lvl="1"/>
            <a:r>
              <a:rPr lang="en-US" dirty="0"/>
              <a:t>Create and edit pages with </a:t>
            </a:r>
            <a:r>
              <a:rPr lang="en-US" u="sng" dirty="0"/>
              <a:t>user-submitted</a:t>
            </a:r>
            <a:r>
              <a:rPr lang="en-US" dirty="0"/>
              <a:t> annotations</a:t>
            </a:r>
          </a:p>
          <a:p>
            <a:pPr lvl="1"/>
            <a:r>
              <a:rPr lang="en-US" dirty="0"/>
              <a:t>Gene name, PDB file or PDB</a:t>
            </a:r>
          </a:p>
          <a:p>
            <a:pPr lvl="1"/>
            <a:r>
              <a:rPr lang="en-US" dirty="0"/>
              <a:t>Can create a visual only of a variant with a given mutation</a:t>
            </a:r>
          </a:p>
          <a:p>
            <a:r>
              <a:rPr lang="en-US" dirty="0"/>
              <a:t>VENUS</a:t>
            </a:r>
          </a:p>
          <a:p>
            <a:pPr lvl="1"/>
            <a:r>
              <a:rPr lang="en-US" dirty="0"/>
              <a:t>Gene name and mutation</a:t>
            </a:r>
          </a:p>
          <a:p>
            <a:pPr lvl="1"/>
            <a:r>
              <a:rPr lang="en-US" dirty="0"/>
              <a:t>Determine </a:t>
            </a:r>
            <a:r>
              <a:rPr lang="en-US" u="sng" dirty="0"/>
              <a:t>automatically</a:t>
            </a:r>
            <a:r>
              <a:rPr lang="en-US" dirty="0"/>
              <a:t> the effect of a mutation based on a series of factors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Michelaɴɢʟo</a:t>
            </a:r>
            <a:r>
              <a:rPr lang="en-US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32098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B9B18-530D-C649-AD75-479E0634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Biochemists may make pretty figures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EB1CF6-91B6-8B45-ABA4-F4243DE3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46" y="1825625"/>
            <a:ext cx="485730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B2CE4-B0AB-814E-943D-0B408D89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04" y="1961511"/>
            <a:ext cx="6510496" cy="4079566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0DF5177-5045-284C-B25D-FFB669E3867F}"/>
              </a:ext>
            </a:extLst>
          </p:cNvPr>
          <p:cNvSpPr/>
          <p:nvPr/>
        </p:nvSpPr>
        <p:spPr>
          <a:xfrm>
            <a:off x="4584356" y="4137218"/>
            <a:ext cx="1598141" cy="94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5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6856E4-08A1-4345-AC44-1B5A51BD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1504" y="1961511"/>
            <a:ext cx="6510496" cy="4079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49217-1DA2-274E-B551-DDAC92C2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2D: Hard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2659-E021-494B-B269-6E8688FEB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“Where is my residue in this figure??”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“Is that it, behind this loop?”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D194CD0-E82D-B64A-A296-B59D49B27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851" t="2880" r="65779" b="72002"/>
          <a:stretch/>
        </p:blipFill>
        <p:spPr>
          <a:xfrm>
            <a:off x="7440494" y="2998192"/>
            <a:ext cx="3656324" cy="2462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BFBDF-B062-DA4B-A53D-EAF42DBFB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0"/>
          <a:stretch/>
        </p:blipFill>
        <p:spPr>
          <a:xfrm>
            <a:off x="7524921" y="1739988"/>
            <a:ext cx="357189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980740" y="1604515"/>
            <a:ext cx="4016022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540" spc="-1" dirty="0">
                <a:latin typeface="Arial"/>
                <a:ea typeface="Noto Sans CJK SC"/>
              </a:rPr>
              <a:t>A site to create pages with interactive protein structure that can be controlled by links in the user written description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540" spc="-1" dirty="0">
                <a:latin typeface="Arial"/>
              </a:rPr>
              <a:t>Start from gene name, PDB code, PDB file or </a:t>
            </a:r>
            <a:r>
              <a:rPr lang="en-GB" sz="2540" spc="-1" dirty="0" err="1">
                <a:latin typeface="Arial"/>
              </a:rPr>
              <a:t>PyMOL</a:t>
            </a:r>
            <a:r>
              <a:rPr lang="en-GB" sz="2540" spc="-1" dirty="0">
                <a:latin typeface="Arial"/>
              </a:rPr>
              <a:t> file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1980740" y="273353"/>
            <a:ext cx="8229627" cy="114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5325" spc="-1">
                <a:latin typeface="Arial"/>
              </a:rPr>
              <a:t>Michelaɴɢʟo</a:t>
            </a:r>
          </a:p>
        </p:txBody>
      </p:sp>
      <p:pic>
        <p:nvPicPr>
          <p:cNvPr id="43" name="Picture 42"/>
          <p:cNvPicPr/>
          <p:nvPr/>
        </p:nvPicPr>
        <p:blipFill>
          <a:blip r:embed="rId4"/>
          <a:stretch/>
        </p:blipFill>
        <p:spPr>
          <a:xfrm>
            <a:off x="6195240" y="1559609"/>
            <a:ext cx="4016022" cy="203364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E50D5-C67B-2F46-BD8F-BBE123011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41" y="4431523"/>
            <a:ext cx="4009794" cy="1733737"/>
          </a:xfrm>
          <a:prstGeom prst="rect">
            <a:avLst/>
          </a:prstGeom>
        </p:spPr>
      </p:pic>
      <p:sp>
        <p:nvSpPr>
          <p:cNvPr id="8" name="TextShape 3">
            <a:extLst>
              <a:ext uri="{FF2B5EF4-FFF2-40B4-BE49-F238E27FC236}">
                <a16:creationId xmlns:a16="http://schemas.microsoft.com/office/drawing/2014/main" id="{33C98F56-3722-3343-8C26-645B83487EE9}"/>
              </a:ext>
            </a:extLst>
          </p:cNvPr>
          <p:cNvSpPr txBox="1"/>
          <p:nvPr/>
        </p:nvSpPr>
        <p:spPr>
          <a:xfrm>
            <a:off x="6357552" y="3593257"/>
            <a:ext cx="3853709" cy="54637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633" spc="-1" dirty="0">
                <a:latin typeface="Arial"/>
              </a:rPr>
              <a:t>Front page: https://</a:t>
            </a:r>
            <a:r>
              <a:rPr lang="en-GB" sz="1633" spc="-1" dirty="0" err="1">
                <a:latin typeface="Arial"/>
              </a:rPr>
              <a:t>michelanglo.sgc.ox.ac.uk</a:t>
            </a:r>
            <a:endParaRPr lang="en-GB" sz="1633" spc="-1" dirty="0">
              <a:latin typeface="Arial"/>
            </a:endParaRPr>
          </a:p>
        </p:txBody>
      </p:sp>
      <p:sp>
        <p:nvSpPr>
          <p:cNvPr id="9" name="TextShape 3">
            <a:extLst>
              <a:ext uri="{FF2B5EF4-FFF2-40B4-BE49-F238E27FC236}">
                <a16:creationId xmlns:a16="http://schemas.microsoft.com/office/drawing/2014/main" id="{B362E31C-4180-574D-BEED-E0626DBE34C2}"/>
              </a:ext>
            </a:extLst>
          </p:cNvPr>
          <p:cNvSpPr txBox="1"/>
          <p:nvPr/>
        </p:nvSpPr>
        <p:spPr>
          <a:xfrm>
            <a:off x="6704446" y="6533499"/>
            <a:ext cx="3853709" cy="54637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633" spc="-1" dirty="0">
                <a:latin typeface="Arial"/>
              </a:rPr>
              <a:t>Navigation in a user created page</a:t>
            </a:r>
          </a:p>
        </p:txBody>
      </p:sp>
      <p:pic>
        <p:nvPicPr>
          <p:cNvPr id="10" name="Online Media 1" descr="LZTR1">
            <a:hlinkClick r:id="" action="ppaction://media"/>
            <a:extLst>
              <a:ext uri="{FF2B5EF4-FFF2-40B4-BE49-F238E27FC236}">
                <a16:creationId xmlns:a16="http://schemas.microsoft.com/office/drawing/2014/main" id="{4C5A8998-7292-4445-970D-52143E7E6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900" y="4325557"/>
            <a:ext cx="4016022" cy="2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980740" y="273353"/>
            <a:ext cx="8229627" cy="114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5325" spc="-1">
                <a:latin typeface="Arial"/>
              </a:rPr>
              <a:t>Protein controlling links</a:t>
            </a:r>
          </a:p>
        </p:txBody>
      </p:sp>
      <p:sp>
        <p:nvSpPr>
          <p:cNvPr id="45" name="TextShape 2"/>
          <p:cNvSpPr txBox="1"/>
          <p:nvPr/>
        </p:nvSpPr>
        <p:spPr>
          <a:xfrm>
            <a:off x="1980740" y="1604515"/>
            <a:ext cx="4016022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540" spc="-1" dirty="0">
                <a:latin typeface="Arial"/>
              </a:rPr>
              <a:t>The page author creates the protein controlling links (</a:t>
            </a:r>
            <a:r>
              <a:rPr lang="en-GB" sz="2540" spc="-1" dirty="0" err="1">
                <a:latin typeface="Arial"/>
              </a:rPr>
              <a:t>prolinks</a:t>
            </a:r>
            <a:r>
              <a:rPr lang="en-GB" sz="2540" spc="-1" dirty="0">
                <a:latin typeface="Arial"/>
              </a:rPr>
              <a:t>) via the interface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540" spc="-1" dirty="0">
                <a:latin typeface="Arial"/>
              </a:rPr>
              <a:t>The reader clicks the link and the protein is changed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540" spc="-1" dirty="0">
                <a:latin typeface="Arial"/>
              </a:rPr>
              <a:t>This allows clearer explanations, even to non-biochemist readership</a:t>
            </a:r>
          </a:p>
        </p:txBody>
      </p:sp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6197611" y="2101251"/>
            <a:ext cx="4016022" cy="29836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16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980740" y="273353"/>
            <a:ext cx="8229627" cy="114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5325" spc="-1">
                <a:latin typeface="Arial"/>
              </a:rPr>
              <a:t>Features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1980740" y="1604515"/>
            <a:ext cx="4016022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77" spc="-1">
                <a:latin typeface="Arial"/>
              </a:rPr>
              <a:t>Instructions on how to implement a view on one’s own site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77" spc="-1">
                <a:latin typeface="Arial"/>
              </a:rPr>
              <a:t>Multiple models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77" spc="-1">
                <a:latin typeface="Arial"/>
              </a:rPr>
              <a:t>Mutagenesis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77" spc="-1">
                <a:latin typeface="Arial"/>
              </a:rPr>
              <a:t>Option to start from an image (</a:t>
            </a:r>
            <a:r>
              <a:rPr lang="en-GB" sz="2177" i="1" spc="-1">
                <a:latin typeface="Arial"/>
              </a:rPr>
              <a:t>e.g. </a:t>
            </a:r>
            <a:r>
              <a:rPr lang="en-GB" sz="2177" spc="-1">
                <a:latin typeface="Arial"/>
              </a:rPr>
              <a:t>paper figure) that toggles into an iteractive viewer</a:t>
            </a:r>
          </a:p>
          <a:p>
            <a:pPr marL="391910" indent="-293933">
              <a:spcBef>
                <a:spcPts val="17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77" spc="-1">
                <a:latin typeface="Arial"/>
              </a:rPr>
              <a:t>Page monitoring to guarantee the views do not change</a:t>
            </a:r>
          </a:p>
        </p:txBody>
      </p:sp>
      <p:sp>
        <p:nvSpPr>
          <p:cNvPr id="49" name="TextShape 3"/>
          <p:cNvSpPr txBox="1"/>
          <p:nvPr/>
        </p:nvSpPr>
        <p:spPr>
          <a:xfrm>
            <a:off x="6683571" y="5813222"/>
            <a:ext cx="3853709" cy="54637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633" spc="-1" dirty="0">
                <a:latin typeface="Arial"/>
              </a:rPr>
              <a:t>Thumbnails for when you share protein pages with your friends on social media</a:t>
            </a:r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6799182" y="1654483"/>
            <a:ext cx="3607463" cy="40281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206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7979CA-97B1-8949-93E8-D77435AC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DCEEE-C0B8-D74D-A06B-96ABB210E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46" y="2113005"/>
            <a:ext cx="12020654" cy="4744995"/>
          </a:xfrm>
        </p:spPr>
      </p:pic>
    </p:spTree>
    <p:extLst>
      <p:ext uri="{BB962C8B-B14F-4D97-AF65-F5344CB8AC3E}">
        <p14:creationId xmlns:p14="http://schemas.microsoft.com/office/powerpoint/2010/main" val="365870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4B20-71C3-5943-A2AD-3A9900F3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469A-F4EF-4F46-A9C0-BF3149FE7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  <a:p>
            <a:pPr lvl="1"/>
            <a:r>
              <a:rPr lang="en-US" dirty="0"/>
              <a:t>Python 3 </a:t>
            </a:r>
          </a:p>
          <a:p>
            <a:pPr lvl="2"/>
            <a:r>
              <a:rPr lang="en-US" dirty="0"/>
              <a:t>Pyramid</a:t>
            </a:r>
          </a:p>
          <a:p>
            <a:pPr lvl="2"/>
            <a:r>
              <a:rPr lang="en-US" dirty="0"/>
              <a:t>Waitress (Apache: reverse proxy)</a:t>
            </a:r>
          </a:p>
          <a:p>
            <a:pPr lvl="2"/>
            <a:r>
              <a:rPr lang="en-US" dirty="0" err="1"/>
              <a:t>PyMOL</a:t>
            </a:r>
            <a:endParaRPr lang="en-US" dirty="0"/>
          </a:p>
          <a:p>
            <a:pPr lvl="2"/>
            <a:r>
              <a:rPr lang="en-US" dirty="0" err="1"/>
              <a:t>Biopython</a:t>
            </a:r>
            <a:endParaRPr lang="en-US" dirty="0"/>
          </a:p>
          <a:p>
            <a:pPr lvl="2"/>
            <a:r>
              <a:rPr lang="en-US" dirty="0" err="1"/>
              <a:t>APScheduler</a:t>
            </a:r>
            <a:endParaRPr lang="en-US" dirty="0"/>
          </a:p>
          <a:p>
            <a:pPr lvl="1"/>
            <a:r>
              <a:rPr lang="en-US" dirty="0"/>
              <a:t>Postgres</a:t>
            </a:r>
          </a:p>
          <a:p>
            <a:pPr lvl="1"/>
            <a:r>
              <a:rPr lang="en-US" dirty="0"/>
              <a:t>NodeJS</a:t>
            </a:r>
          </a:p>
          <a:p>
            <a:pPr lvl="2"/>
            <a:r>
              <a:rPr lang="en-US" dirty="0" err="1"/>
              <a:t>Puppeeter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2A7CA-065A-844F-A38A-0825788CF3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  <a:p>
            <a:pPr lvl="1"/>
            <a:r>
              <a:rPr lang="en-US" dirty="0"/>
              <a:t>NGL</a:t>
            </a:r>
          </a:p>
          <a:p>
            <a:pPr lvl="1"/>
            <a:r>
              <a:rPr lang="en-US" dirty="0" err="1"/>
              <a:t>JQuery</a:t>
            </a:r>
            <a:endParaRPr lang="en-US" dirty="0"/>
          </a:p>
          <a:p>
            <a:pPr lvl="1"/>
            <a:r>
              <a:rPr lang="en-US" dirty="0"/>
              <a:t>Boostrap4</a:t>
            </a:r>
          </a:p>
          <a:p>
            <a:pPr lvl="1"/>
            <a:r>
              <a:rPr lang="en-US" dirty="0" err="1"/>
              <a:t>FontAwesome</a:t>
            </a:r>
            <a:r>
              <a:rPr lang="en-US" dirty="0"/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246331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329</Words>
  <Application>Microsoft Macintosh PowerPoint</Application>
  <PresentationFormat>Widescreen</PresentationFormat>
  <Paragraphs>81</Paragraphs>
  <Slides>15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BRC Lab meeting</vt:lpstr>
      <vt:lpstr>Web apps</vt:lpstr>
      <vt:lpstr>Biochemists may make pretty figures</vt:lpstr>
      <vt:lpstr>3D  2D: Hard to follow</vt:lpstr>
      <vt:lpstr>PowerPoint Presentation</vt:lpstr>
      <vt:lpstr>PowerPoint Presentation</vt:lpstr>
      <vt:lpstr>PowerPoint Presentation</vt:lpstr>
      <vt:lpstr>Layout</vt:lpstr>
      <vt:lpstr>Technologies</vt:lpstr>
      <vt:lpstr>JavaScript libraries for structures</vt:lpstr>
      <vt:lpstr>User’s journey</vt:lpstr>
      <vt:lpstr>Interactive: protein controlling links</vt:lpstr>
      <vt:lpstr>Anatomy of a “prolinks”</vt:lpstr>
      <vt:lpstr>Demonstration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BRC Lab meeting</dc:title>
  <dc:creator>Matteo Ferla</dc:creator>
  <cp:lastModifiedBy>Matteo Ferla</cp:lastModifiedBy>
  <cp:revision>7</cp:revision>
  <dcterms:created xsi:type="dcterms:W3CDTF">2019-10-08T15:43:54Z</dcterms:created>
  <dcterms:modified xsi:type="dcterms:W3CDTF">2019-10-09T14:46:41Z</dcterms:modified>
</cp:coreProperties>
</file>